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12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x="12207875" cy="6858000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D91"/>
    <a:srgbClr val="455960"/>
    <a:srgbClr val="4A5B60"/>
    <a:srgbClr val="FAA50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5719"/>
    <p:restoredTop sz="94678"/>
  </p:normalViewPr>
  <p:slideViewPr>
    <p:cSldViewPr snapToGrid="0" snapToObjects="1">
      <p:cViewPr varScale="1">
        <p:scale>
          <a:sx n="132" d="100"/>
          <a:sy n="132" d="100"/>
        </p:scale>
        <p:origin x="184" y="1024"/>
      </p:cViewPr>
      <p:guideLst>
        <p:guide orient="horz" pos="2160"/>
        <p:guide pos="384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7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231E88E2-1E29-469C-B6A0-762B49A9F0A0}" type="datetimeFigureOut">
              <a:rPr lang="de-CH"/>
              <a:pPr>
                <a:defRPr/>
              </a:pPr>
              <a:t>31.10.17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39775"/>
            <a:ext cx="6591300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 dirty="0" smtClean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 smtClean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E3A4D74-8AB3-4782-8193-8B0B8D7F57EA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501892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/>
        </p:nvSpPr>
        <p:spPr>
          <a:xfrm>
            <a:off x="0" y="1619250"/>
            <a:ext cx="7632700" cy="73025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45596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00563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 bwMode="white">
          <a:xfrm>
            <a:off x="365219" y="6253843"/>
            <a:ext cx="8432789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/>
          </a:p>
        </p:txBody>
      </p:sp>
      <p:pic>
        <p:nvPicPr>
          <p:cNvPr id="13" name="Bild 6" descr="BFH_Logo_A_de_fr_en_100_RG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317500"/>
            <a:ext cx="1524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92000"/>
            <a:ext cx="7632000" cy="2808000"/>
          </a:xfrm>
          <a:prstGeom prst="rect">
            <a:avLst/>
          </a:prstGeom>
        </p:spPr>
        <p:txBody>
          <a:bodyPr vert="horz"/>
          <a:lstStyle>
            <a:lvl1pPr>
              <a:defRPr sz="3000" baseline="0">
                <a:latin typeface="Lucida Sans"/>
                <a:cs typeface="Lucida Sans"/>
              </a:defRPr>
            </a:lvl1pPr>
          </a:lstStyle>
          <a:p>
            <a:pPr lvl="0"/>
            <a:r>
              <a:rPr lang="de-DE" noProof="0" dirty="0" smtClean="0"/>
              <a:t>Titelseite mit Bild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Bild durch Klicken auf Symbol hinzufügen</a:t>
            </a:r>
            <a:endParaRPr lang="de-DE" noProof="0" dirty="0"/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457200" y="4623442"/>
            <a:ext cx="10739587" cy="533105"/>
          </a:xfrm>
          <a:prstGeom prst="rect">
            <a:avLst/>
          </a:prstGeom>
        </p:spPr>
        <p:txBody>
          <a:bodyPr l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7200" y="5220000"/>
            <a:ext cx="9057632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rgbClr val="697D9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299494"/>
            <a:ext cx="906563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4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4"/>
          </p:nvPr>
        </p:nvSpPr>
        <p:spPr>
          <a:xfrm>
            <a:off x="10261600" y="6300788"/>
            <a:ext cx="1443038" cy="257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13A8160D-EED1-4901-8DE2-978CB6A5BC57}" type="datetime1">
              <a:rPr lang="de-DE"/>
              <a:pPr>
                <a:defRPr/>
              </a:pPr>
              <a:t>31.10.17</a:t>
            </a:fld>
            <a:r>
              <a:rPr lang="de-DE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3433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7199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298400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8149424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"/>
          </p:nvPr>
        </p:nvSpPr>
        <p:spPr>
          <a:xfrm>
            <a:off x="457199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8"/>
          </p:nvPr>
        </p:nvSpPr>
        <p:spPr>
          <a:xfrm>
            <a:off x="4298400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idx="20"/>
          </p:nvPr>
        </p:nvSpPr>
        <p:spPr>
          <a:xfrm>
            <a:off x="8149424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0E5DE4-7C71-4F94-A4EE-08415918DAC4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07034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B6C2D7-0704-41B7-ABFF-C47E040EDF71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0217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 bwMode="white">
          <a:xfrm>
            <a:off x="365219" y="6253843"/>
            <a:ext cx="8432789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/>
          </a:p>
        </p:txBody>
      </p:sp>
      <p:sp>
        <p:nvSpPr>
          <p:cNvPr id="5" name="Abgerundetes Rechteck 4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pic>
        <p:nvPicPr>
          <p:cNvPr id="9" name="Bild 8" descr="BFH_Logo_A_de_fr_en_100_RG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317500"/>
            <a:ext cx="1524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el 1"/>
          <p:cNvSpPr>
            <a:spLocks noGrp="1"/>
          </p:cNvSpPr>
          <p:nvPr>
            <p:ph type="ctrTitle"/>
          </p:nvPr>
        </p:nvSpPr>
        <p:spPr>
          <a:xfrm>
            <a:off x="457201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457201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299494"/>
            <a:ext cx="906563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4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>
          <a:xfrm>
            <a:off x="10261600" y="6300788"/>
            <a:ext cx="1443038" cy="257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E4283131-E6A7-40D3-9EB9-520657964184}" type="datetime1">
              <a:rPr lang="de-DE"/>
              <a:pPr>
                <a:defRPr/>
              </a:pPr>
              <a:t>31.10.17</a:t>
            </a:fld>
            <a:r>
              <a:rPr lang="de-DE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6994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800" dirty="0">
                <a:solidFill>
                  <a:srgbClr val="697D91"/>
                </a:solidFill>
              </a:rPr>
              <a:t>-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ctrTitle"/>
          </p:nvPr>
        </p:nvSpPr>
        <p:spPr>
          <a:xfrm>
            <a:off x="457200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457200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971013-0031-4193-A270-9600BEE45EEB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20378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FAA5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457200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57200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9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179C08-8418-41B0-8884-2C03CF535D23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3696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332000"/>
            <a:ext cx="11249025" cy="4788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0A35F2-7595-4779-9180-596D2E72BBB9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03155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7200" y="1332000"/>
            <a:ext cx="11249025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57200" y="2160000"/>
            <a:ext cx="11249025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47232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0851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6199200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0851" y="1332000"/>
            <a:ext cx="5508000" cy="4067231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6199200" y="1332000"/>
            <a:ext cx="5508000" cy="4067231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3B21B8-EC19-437D-956C-B9E2193DE066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41389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6226" y="1332000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57201" y="2160000"/>
            <a:ext cx="5508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6198225" y="1332000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15"/>
          </p:nvPr>
        </p:nvSpPr>
        <p:spPr>
          <a:xfrm>
            <a:off x="6199200" y="2160000"/>
            <a:ext cx="5508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32675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36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2984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3600" y="1332000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298400" y="1332001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8149424" y="1332001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8149424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0D9A4-4B03-4410-9017-78E09E000AC4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59124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8929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400" dirty="0" smtClean="0">
                <a:solidFill>
                  <a:srgbClr val="697D91"/>
                </a:solidFill>
                <a:latin typeface="Lucida Sans" pitchFamily="34" charset="0"/>
              </a:rPr>
              <a:t>Berner Fachhochschule | Haute école spécialisée bernoise | Bern University of Applied Sciences</a:t>
            </a:r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12207875" cy="6858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748713" y="6300788"/>
            <a:ext cx="28495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smtClean="0">
                <a:solidFill>
                  <a:schemeClr val="tx1">
                    <a:tint val="75000"/>
                  </a:schemeClr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B7BACB64-ACD3-4495-9A64-936FBCA468A7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Bildplatzhalter 1"/>
          <p:cNvSpPr>
            <a:spLocks noGrp="1"/>
          </p:cNvSpPr>
          <p:nvPr>
            <p:ph type="pic" sz="quarter" idx="11"/>
          </p:nvPr>
        </p:nvSpPr>
        <p:spPr bwMode="auto">
          <a:xfrm>
            <a:off x="0" y="1692275"/>
            <a:ext cx="7632700" cy="280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6147" name="Titel 2"/>
          <p:cNvSpPr>
            <a:spLocks noGrp="1"/>
          </p:cNvSpPr>
          <p:nvPr>
            <p:ph type="ctrTitle"/>
          </p:nvPr>
        </p:nvSpPr>
        <p:spPr bwMode="auto">
          <a:xfrm>
            <a:off x="457200" y="4622800"/>
            <a:ext cx="10739438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dirty="0" smtClean="0">
                <a:latin typeface="Lucida Sans" pitchFamily="34" charset="0"/>
                <a:cs typeface="Lucida Sans Unicode" pitchFamily="34" charset="0"/>
              </a:rPr>
              <a:t>Health Visitor und soziale Phobie</a:t>
            </a:r>
          </a:p>
        </p:txBody>
      </p:sp>
      <p:sp>
        <p:nvSpPr>
          <p:cNvPr id="6148" name="Untertitel 3"/>
          <p:cNvSpPr>
            <a:spLocks noGrp="1"/>
          </p:cNvSpPr>
          <p:nvPr>
            <p:ph type="subTitle" idx="1"/>
          </p:nvPr>
        </p:nvSpPr>
        <p:spPr bwMode="auto">
          <a:xfrm>
            <a:off x="457200" y="5219700"/>
            <a:ext cx="9058275" cy="806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dirty="0" smtClean="0">
                <a:latin typeface="Lucida Sans" pitchFamily="34" charset="0"/>
                <a:cs typeface="Lucida Sans Unicode" pitchFamily="34" charset="0"/>
              </a:rPr>
              <a:t>Designthinking Prozess bis zum ersten Prototypen</a:t>
            </a:r>
          </a:p>
          <a:p>
            <a:pPr eaLnBrk="1" hangingPunct="1"/>
            <a:r>
              <a:rPr lang="de-DE" dirty="0" smtClean="0">
                <a:latin typeface="Lucida Sans" pitchFamily="34" charset="0"/>
                <a:cs typeface="Lucida Sans Unicode" pitchFamily="34" charset="0"/>
              </a:rPr>
              <a:t>S. Gfeller, O. Jemal, P. Kyburz, J. Meier, M. Petitat, M. Ziegler</a:t>
            </a:r>
          </a:p>
        </p:txBody>
      </p:sp>
      <p:sp>
        <p:nvSpPr>
          <p:cNvPr id="6149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457200" y="6299200"/>
            <a:ext cx="9066213" cy="258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4572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Lucida Grande" charset="0"/>
              <a:buChar char="▶"/>
            </a:pPr>
            <a:endParaRPr lang="de-DE" dirty="0" smtClean="0">
              <a:latin typeface="Lucida San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Nicht zu verwechseln mit Schüchternheit</a:t>
            </a:r>
          </a:p>
          <a:p>
            <a:r>
              <a:rPr lang="de-CH" dirty="0" smtClean="0"/>
              <a:t>Angst vor dem Kontakt mit unbekannten Personen</a:t>
            </a:r>
          </a:p>
          <a:p>
            <a:r>
              <a:rPr lang="de-CH" dirty="0" smtClean="0"/>
              <a:t>Ständiges Gefühl der Ablehnung durch andere</a:t>
            </a:r>
          </a:p>
          <a:p>
            <a:r>
              <a:rPr lang="de-CH" dirty="0" smtClean="0"/>
              <a:t>Kann diverse Aktivitäten im alltäglichen Leben Beeinflussen wie z.B.</a:t>
            </a:r>
          </a:p>
          <a:p>
            <a:pPr lvl="1"/>
            <a:r>
              <a:rPr lang="de-CH" dirty="0" smtClean="0"/>
              <a:t>Einkaufen</a:t>
            </a:r>
          </a:p>
          <a:p>
            <a:pPr lvl="1"/>
            <a:r>
              <a:rPr lang="de-CH" dirty="0" smtClean="0"/>
              <a:t>Auswärts Essen</a:t>
            </a:r>
          </a:p>
          <a:p>
            <a:pPr lvl="1"/>
            <a:r>
              <a:rPr lang="de-CH" dirty="0" smtClean="0"/>
              <a:t>…</a:t>
            </a:r>
          </a:p>
          <a:p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Was ist soziale Phobie?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2731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Erste Interviews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1256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17" b="17636"/>
          <a:stretch/>
        </p:blipFill>
        <p:spPr>
          <a:xfrm>
            <a:off x="457199" y="1163514"/>
            <a:ext cx="11435383" cy="4703885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Erkenntnisse aus ersten Interviews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804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53" y="1781739"/>
            <a:ext cx="6626226" cy="418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Storyboards</a:t>
            </a:r>
            <a:endParaRPr lang="de-CH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3"/>
          </p:nvPr>
        </p:nvSpPr>
        <p:spPr>
          <a:xfrm>
            <a:off x="450850" y="1332000"/>
            <a:ext cx="11255373" cy="4970829"/>
          </a:xfrm>
        </p:spPr>
        <p:txBody>
          <a:bodyPr/>
          <a:lstStyle/>
          <a:p>
            <a:r>
              <a:rPr lang="de-CH" dirty="0" smtClean="0"/>
              <a:t>4 Personas Definiert: 2 Patienten, 1 Health Visitor, 1 Psychologe</a:t>
            </a:r>
          </a:p>
          <a:p>
            <a:pPr lvl="1"/>
            <a:endParaRPr lang="de-CH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52" y="1848645"/>
            <a:ext cx="5316649" cy="3816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433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2. Interview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4316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Prototype</a:t>
            </a:r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416" y="196369"/>
            <a:ext cx="9223809" cy="643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9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FH_PPT_Vorlage_16-9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QMPilot_DokID xmlns="2551ef7e-3b29-44d1-a8ad-ef34c26bfc60">470</QMPilot_DokID>
    <BfhIntranetDepartmentText xmlns="f6f68f68-5570-446d-b1e6-2310e70d83d3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</TermName>
          <TermId xmlns="http://schemas.microsoft.com/office/infopath/2007/PartnerControls">de1a6d3c-ac6a-4b34-8edd-308eb81066db</TermId>
        </TermInfo>
      </Terms>
    </BfhIntranetDepartmentText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QMPilot_ContentType" ma:contentTypeID="0x0101009127C3B567804923A8661E062BBD8EF500AB8983C84EF542A7976DC8547A5CDC52001BD440F45714504284DA526949208683" ma:contentTypeVersion="2" ma:contentTypeDescription="Create a new document." ma:contentTypeScope="" ma:versionID="e95561030a1194bdd1903eaf06697dcb">
  <xsd:schema xmlns:xsd="http://www.w3.org/2001/XMLSchema" xmlns:xs="http://www.w3.org/2001/XMLSchema" xmlns:p="http://schemas.microsoft.com/office/2006/metadata/properties" xmlns:ns2="f6f68f68-5570-446d-b1e6-2310e70d83d3" xmlns:ns3="2551ef7e-3b29-44d1-a8ad-ef34c26bfc60" targetNamespace="http://schemas.microsoft.com/office/2006/metadata/properties" ma:root="true" ma:fieldsID="a12ba8f3cc9838c64a8c8804efb93033" ns2:_="" ns3:_="">
    <xsd:import namespace="f6f68f68-5570-446d-b1e6-2310e70d83d3"/>
    <xsd:import namespace="2551ef7e-3b29-44d1-a8ad-ef34c26bfc60"/>
    <xsd:element name="properties">
      <xsd:complexType>
        <xsd:sequence>
          <xsd:element name="documentManagement">
            <xsd:complexType>
              <xsd:all>
                <xsd:element ref="ns2:BfhIntranetDepartmentText" minOccurs="0"/>
                <xsd:element ref="ns3:QMPilot_Dok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f68f68-5570-446d-b1e6-2310e70d83d3" elementFormDefault="qualified">
    <xsd:import namespace="http://schemas.microsoft.com/office/2006/documentManagement/types"/>
    <xsd:import namespace="http://schemas.microsoft.com/office/infopath/2007/PartnerControls"/>
    <xsd:element name="BfhIntranetDepartmentText" ma:index="8" ma:taxonomy="true" ma:internalName="BfhIntranetDocumentTypeText" ma:taxonomyFieldName="BfhIntranetDocumentType" ma:displayName="Dokumente" ma:fieldId="{f8359f88-a329-420a-8398-ef3d99cc0ffa}" ma:sspId="db51d986-4054-4caf-a2c9-3203a912c9cc" ma:termSetId="b53f0ae3-1e6d-4244-92c1-70838aa45c6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1ef7e-3b29-44d1-a8ad-ef34c26bfc60" elementFormDefault="qualified">
    <xsd:import namespace="http://schemas.microsoft.com/office/2006/documentManagement/types"/>
    <xsd:import namespace="http://schemas.microsoft.com/office/infopath/2007/PartnerControls"/>
    <xsd:element name="QMPilot_DokID" ma:index="10" nillable="true" ma:displayName="QMPilot_DokID" ma:description="QM-Pilot document identity" ma:internalName="QMPilot_Dok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47BE21-B709-4D16-ABB2-11D40677E52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E21803-70F9-41A8-9C11-39A2457CDDF7}">
  <ds:schemaRefs>
    <ds:schemaRef ds:uri="http://schemas.microsoft.com/office/2006/metadata/properties"/>
    <ds:schemaRef ds:uri="http://schemas.microsoft.com/office/infopath/2007/PartnerControls"/>
    <ds:schemaRef ds:uri="2551ef7e-3b29-44d1-a8ad-ef34c26bfc60"/>
    <ds:schemaRef ds:uri="f6f68f68-5570-446d-b1e6-2310e70d83d3"/>
  </ds:schemaRefs>
</ds:datastoreItem>
</file>

<file path=customXml/itemProps3.xml><?xml version="1.0" encoding="utf-8"?>
<ds:datastoreItem xmlns:ds="http://schemas.openxmlformats.org/officeDocument/2006/customXml" ds:itemID="{8828F31F-F05E-4BE4-9E3B-C5B238FEF8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f68f68-5570-446d-b1e6-2310e70d83d3"/>
    <ds:schemaRef ds:uri="2551ef7e-3b29-44d1-a8ad-ef34c26bfc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BFH_PPT_Vorlage_16-9</Template>
  <TotalTime>4</TotalTime>
  <Words>95</Words>
  <Application>Microsoft Macintosh PowerPoint</Application>
  <PresentationFormat>Custom</PresentationFormat>
  <Paragraphs>17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Calibri</vt:lpstr>
      <vt:lpstr>Lucida Grande</vt:lpstr>
      <vt:lpstr>Lucida Sans</vt:lpstr>
      <vt:lpstr>Lucida Sans Unicode</vt:lpstr>
      <vt:lpstr>MS PGothic</vt:lpstr>
      <vt:lpstr>ＭＳ Ｐゴシック</vt:lpstr>
      <vt:lpstr>BFH_PPT_Vorlage_16-9</vt:lpstr>
      <vt:lpstr>Health Visitor und soziale Phobie</vt:lpstr>
      <vt:lpstr>Was ist soziale Phobie?</vt:lpstr>
      <vt:lpstr>Erste Interviews</vt:lpstr>
      <vt:lpstr>Erkenntnisse aus ersten Interviews</vt:lpstr>
      <vt:lpstr>Storyboards</vt:lpstr>
      <vt:lpstr>2. Interview</vt:lpstr>
      <vt:lpstr>Prototype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Philip</dc:creator>
  <cp:lastModifiedBy>Jonathan Meier</cp:lastModifiedBy>
  <cp:revision>17</cp:revision>
  <cp:lastPrinted>2013-08-23T11:57:04Z</cp:lastPrinted>
  <dcterms:created xsi:type="dcterms:W3CDTF">2017-03-11T12:01:47Z</dcterms:created>
  <dcterms:modified xsi:type="dcterms:W3CDTF">2017-10-31T13:37:48Z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0x0101009127C3B567804923A8661E062BBD8EF500AB8983C84EF542A7976DC8547A5CDC52001BD440F45714504284DA526949208683</vt:lpwstr>
  </property>
  <property fmtid="{D5CDD505-2E9C-101B-9397-08002B2CF9AE}" pid="3" name="BfhIntranetDocumentType">
    <vt:lpwstr>241;#Vorlage|de1a6d3c-ac6a-4b34-8edd-308eb81066db</vt:lpwstr>
  </property>
  <property fmtid="{D5CDD505-2E9C-101B-9397-08002B2CF9AE}" pid="4" name="TaxCatchAll">
    <vt:lpwstr>241;#Vorlage|de1a6d3c-ac6a-4b34-8edd-308eb81066db</vt:lpwstr>
  </property>
</Properties>
</file>